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8"/>
  </p:notesMasterIdLst>
  <p:sldIdLst>
    <p:sldId id="2146847407" r:id="rId5"/>
    <p:sldId id="2146847408" r:id="rId6"/>
    <p:sldId id="21468474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2E7244-2E8E-E8BA-5CF2-FB4F90FD86A9}" name="Beth Broughton" initials="BB" userId="Beth Broughton" providerId="None"/>
  <p188:author id="{96C15AF4-0F79-C1A9-1780-C4D134C7C1BF}" name="Lipworth, Joe" initials="LJ" userId="S::khkj205@astrazeneca.net::08ffd50e-e907-4b5e-9dcf-321d052b86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os" initials="Helios" lastIdx="5" clrIdx="0">
    <p:extLst>
      <p:ext uri="{19B8F6BF-5375-455C-9EA6-DF929625EA0E}">
        <p15:presenceInfo xmlns:p15="http://schemas.microsoft.com/office/powerpoint/2012/main" userId="Heli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l Desscan" userId="4a5f8070-8eb0-4e62-a400-fed214988d8f" providerId="ADAL" clId="{5F1A41AC-4D34-4F81-A406-94FEC6636EDE}"/>
    <pc:docChg chg="">
      <pc:chgData name="Arial Desscan" userId="4a5f8070-8eb0-4e62-a400-fed214988d8f" providerId="ADAL" clId="{5F1A41AC-4D34-4F81-A406-94FEC6636EDE}" dt="2022-10-18T13:19:15.339" v="1"/>
      <pc:docMkLst>
        <pc:docMk/>
      </pc:docMkLst>
      <pc:sldChg chg="delCm">
        <pc:chgData name="Arial Desscan" userId="4a5f8070-8eb0-4e62-a400-fed214988d8f" providerId="ADAL" clId="{5F1A41AC-4D34-4F81-A406-94FEC6636EDE}" dt="2022-10-18T13:19:15.339" v="1"/>
        <pc:sldMkLst>
          <pc:docMk/>
          <pc:sldMk cId="3226223357" sldId="21468474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A0D1A-34BC-4A0D-81FF-7F5F803D87C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A805-52E2-493F-879B-BEE744CB2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4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1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634E3C-F75A-445A-97C8-D64993BE101B}"/>
              </a:ext>
            </a:extLst>
          </p:cNvPr>
          <p:cNvSpPr txBox="1"/>
          <p:nvPr userDrawn="1"/>
        </p:nvSpPr>
        <p:spPr>
          <a:xfrm>
            <a:off x="466724" y="6661374"/>
            <a:ext cx="10937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chemeClr val="tx1"/>
                </a:solidFill>
              </a:rPr>
              <a:t>Veeva ID: GB-38226; date of preparation: October 2022. © 2022 AstraZeneca. All Rights Reserved. </a:t>
            </a:r>
            <a:r>
              <a:rPr lang="en-GB" sz="9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7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801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8DA53-9C83-42C4-83B9-D3100D876DB9}"/>
              </a:ext>
            </a:extLst>
          </p:cNvPr>
          <p:cNvSpPr txBox="1"/>
          <p:nvPr userDrawn="1"/>
        </p:nvSpPr>
        <p:spPr>
          <a:xfrm>
            <a:off x="466724" y="6661374"/>
            <a:ext cx="10937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chemeClr val="tx1"/>
                </a:solidFill>
              </a:rPr>
              <a:t>Veeva ID: GB-38226; date of preparation: October 2022. © 2022 AstraZeneca. All Rights Reserved. </a:t>
            </a:r>
            <a:r>
              <a:rPr lang="en-GB" sz="9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374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0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5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67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3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82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 userDrawn="1"/>
        </p:nvSpPr>
        <p:spPr>
          <a:xfrm>
            <a:off x="466724" y="6661374"/>
            <a:ext cx="10937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chemeClr val="tx1"/>
                </a:solidFill>
              </a:rPr>
              <a:t>Veeva ID: GB-38226; date of preparation: October 2022. © 2022 AstraZeneca. All Rights Reserved. </a:t>
            </a:r>
            <a:r>
              <a:rPr lang="en-GB" sz="9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3186000"/>
            <a:ext cx="6480000" cy="1800000"/>
          </a:xfrm>
        </p:spPr>
        <p:txBody>
          <a:bodyPr rIns="0"/>
          <a:lstStyle/>
          <a:p>
            <a:r>
              <a:rPr lang="en-GB"/>
              <a:t>Understanding the unmet needs in severe asthma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ECA1A-01C4-7348-A6C1-7E803B11C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2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0982F-AA44-4C14-970E-DD21E814CA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CF4E-75A1-45C3-9D3E-954AD8CA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Globally, unmet needs remain in asthma management despite recent advances</a:t>
            </a:r>
            <a:r>
              <a:rPr lang="en-GB" baseline="30000"/>
              <a:t>1–4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8176A-D879-4048-A88B-771B11D0E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*According to data collected from The International Severe Asthma Registry between December 2014 to December 2017.</a:t>
            </a:r>
            <a:endParaRPr lang="en-US" dirty="0"/>
          </a:p>
          <a:p>
            <a:r>
              <a:rPr lang="en-US" dirty="0"/>
              <a:t>ICS, inhaled corticosteroid(s); SCS, systemic corticosteroid(s); </a:t>
            </a:r>
            <a:r>
              <a:rPr lang="en-GB" dirty="0"/>
              <a:t>T2, type 2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Busse</a:t>
            </a:r>
            <a:r>
              <a:rPr lang="en-US" dirty="0"/>
              <a:t> WW. </a:t>
            </a:r>
            <a:r>
              <a:rPr lang="en-US" dirty="0" err="1"/>
              <a:t>Allergol</a:t>
            </a:r>
            <a:r>
              <a:rPr lang="en-US" dirty="0"/>
              <a:t> Int 2019;68:158–166; 2. Tran TN, et al. Ann Allergy Asthma Immunol 2016;116:37–42; 3. Chen S, et al. </a:t>
            </a:r>
            <a:r>
              <a:rPr lang="en-US" dirty="0" err="1"/>
              <a:t>Curr</a:t>
            </a:r>
            <a:r>
              <a:rPr lang="en-US" dirty="0"/>
              <a:t> Med Res </a:t>
            </a:r>
            <a:r>
              <a:rPr lang="en-US" dirty="0" err="1"/>
              <a:t>Opin</a:t>
            </a:r>
            <a:r>
              <a:rPr lang="en-US" dirty="0"/>
              <a:t> 2018;34:2075–2088; 4. </a:t>
            </a:r>
            <a:r>
              <a:rPr lang="en-GB" dirty="0"/>
              <a:t>Wang E, et al. Chest 2020;157:790–804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DB9BB-A520-487F-9E7C-1F3B6D84874B}"/>
              </a:ext>
            </a:extLst>
          </p:cNvPr>
          <p:cNvSpPr/>
          <p:nvPr/>
        </p:nvSpPr>
        <p:spPr>
          <a:xfrm>
            <a:off x="8235757" y="2122558"/>
            <a:ext cx="3507985" cy="2852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2000" b="1" dirty="0">
                <a:solidFill>
                  <a:schemeClr val="tx1"/>
                </a:solidFill>
              </a:rPr>
              <a:t>In the UK, </a:t>
            </a:r>
            <a:r>
              <a:rPr lang="en-GB" sz="2000" dirty="0">
                <a:solidFill>
                  <a:schemeClr val="tx1"/>
                </a:solidFill>
              </a:rPr>
              <a:t>despite treatment with standard-of-care medications,</a:t>
            </a:r>
            <a:r>
              <a:rPr lang="en-GB" sz="2000" dirty="0">
                <a:solidFill>
                  <a:schemeClr val="tx1"/>
                </a:solidFill>
                <a:cs typeface="Calibri"/>
              </a:rPr>
              <a:t> </a:t>
            </a:r>
            <a:r>
              <a:rPr lang="en-GB" sz="2000" b="1" dirty="0">
                <a:solidFill>
                  <a:schemeClr val="tx1"/>
                </a:solidFill>
                <a:cs typeface="Calibri"/>
              </a:rPr>
              <a:t>&gt;</a:t>
            </a:r>
            <a:r>
              <a:rPr lang="en-GB" sz="2000" b="1" dirty="0">
                <a:solidFill>
                  <a:schemeClr val="tx1"/>
                </a:solidFill>
              </a:rPr>
              <a:t>85% </a:t>
            </a:r>
            <a:r>
              <a:rPr lang="en-GB" sz="2000" dirty="0">
                <a:solidFill>
                  <a:schemeClr val="tx1"/>
                </a:solidFill>
              </a:rPr>
              <a:t>of patients with severe asthma remain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b="1" dirty="0" err="1">
                <a:solidFill>
                  <a:schemeClr val="tx1"/>
                </a:solidFill>
              </a:rPr>
              <a:t>suboptimally</a:t>
            </a:r>
            <a:r>
              <a:rPr lang="en-GB" sz="2000" b="1" dirty="0">
                <a:solidFill>
                  <a:schemeClr val="tx1"/>
                </a:solidFill>
              </a:rPr>
              <a:t> controlled</a:t>
            </a:r>
            <a:r>
              <a:rPr lang="en-GB" sz="2000" baseline="30000" dirty="0">
                <a:solidFill>
                  <a:schemeClr val="tx1"/>
                </a:solidFill>
              </a:rPr>
              <a:t>4*</a:t>
            </a:r>
            <a:r>
              <a:rPr lang="en-GB" sz="2000" b="1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C4544-1D51-42E6-8A45-EEDE4325D314}"/>
              </a:ext>
            </a:extLst>
          </p:cNvPr>
          <p:cNvSpPr/>
          <p:nvPr/>
        </p:nvSpPr>
        <p:spPr>
          <a:xfrm>
            <a:off x="4346478" y="2122558"/>
            <a:ext cx="3507984" cy="2852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>
                <a:solidFill>
                  <a:schemeClr val="tx1"/>
                </a:solidFill>
              </a:rPr>
              <a:t>Many patients fail to achieve control with high-dose ICS and additional controllers</a:t>
            </a:r>
            <a:r>
              <a:rPr lang="en-US" sz="2000">
                <a:solidFill>
                  <a:schemeClr val="tx1"/>
                </a:solidFill>
              </a:rPr>
              <a:t>, requiring repeated bursts of SCS</a:t>
            </a:r>
            <a:r>
              <a:rPr lang="en-US" sz="2000" baseline="30000">
                <a:solidFill>
                  <a:schemeClr val="tx1"/>
                </a:solidFill>
              </a:rPr>
              <a:t>3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F9FD3-D5CE-419A-B731-A17830A5F6F2}"/>
              </a:ext>
            </a:extLst>
          </p:cNvPr>
          <p:cNvSpPr/>
          <p:nvPr/>
        </p:nvSpPr>
        <p:spPr>
          <a:xfrm>
            <a:off x="457200" y="2122558"/>
            <a:ext cx="3507984" cy="2852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Asthma is </a:t>
            </a:r>
            <a:r>
              <a:rPr lang="en-US" sz="2000" b="1">
                <a:solidFill>
                  <a:schemeClr val="tx1"/>
                </a:solidFill>
              </a:rPr>
              <a:t>heterogeneous: </a:t>
            </a:r>
            <a:r>
              <a:rPr lang="en-US" sz="2000">
                <a:solidFill>
                  <a:schemeClr val="tx1"/>
                </a:solidFill>
              </a:rPr>
              <a:t>while many have T2 disease,</a:t>
            </a:r>
            <a:r>
              <a:rPr lang="en-US" sz="2000" baseline="30000">
                <a:solidFill>
                  <a:schemeClr val="tx1"/>
                </a:solidFill>
              </a:rPr>
              <a:t>1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a </a:t>
            </a:r>
            <a:r>
              <a:rPr lang="en-US" sz="2000" b="1">
                <a:solidFill>
                  <a:schemeClr val="tx1"/>
                </a:solidFill>
              </a:rPr>
              <a:t>sizeable group has 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>
                <a:solidFill>
                  <a:schemeClr val="tx1"/>
                </a:solidFill>
              </a:rPr>
              <a:t>non-T2 disease</a:t>
            </a:r>
            <a:r>
              <a:rPr lang="en-GB" sz="2000" baseline="30000">
                <a:solidFill>
                  <a:schemeClr val="tx1"/>
                </a:solidFill>
              </a:rPr>
              <a:t>2</a:t>
            </a:r>
            <a:endParaRPr lang="en-GB" sz="2000" baseline="30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22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CF4E-75A1-45C3-9D3E-954AD8CA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Many patients with severe asthma have </a:t>
            </a:r>
            <a:br>
              <a:rPr lang="en-GB"/>
            </a:br>
            <a:r>
              <a:rPr lang="en-GB"/>
              <a:t>uncontrolled disease</a:t>
            </a:r>
            <a:r>
              <a:rPr lang="en-GB" baseline="3000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8176A-D879-4048-A88B-771B11D0E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*At GINA Step 5</a:t>
            </a:r>
            <a:r>
              <a:rPr lang="en-GB" baseline="30000"/>
              <a:t>1</a:t>
            </a:r>
          </a:p>
          <a:p>
            <a:r>
              <a:rPr lang="en-GB"/>
              <a:t>ACQ, Asthma Control Questionnaire; ACT, Asthma Control Test™; GINA, Global Initiative for Asthma; OCS, oral corticosteroid(s)</a:t>
            </a:r>
            <a:br>
              <a:rPr lang="en-GB"/>
            </a:br>
            <a:r>
              <a:rPr lang="en-GB"/>
              <a:t>1. </a:t>
            </a:r>
            <a:r>
              <a:rPr lang="en-US"/>
              <a:t>Wang E, et al. Chest 2020;157:790–804; 2. </a:t>
            </a:r>
            <a:r>
              <a:rPr lang="en-GB"/>
              <a:t>Global Initiative for Asthma (GINA) 2020. </a:t>
            </a:r>
            <a:r>
              <a:rPr lang="en-US"/>
              <a:t>Available from: https://ginasthma.org/wp-content/uploads/2020/04/GINA-2020-full-report_-final-_wms.pdf. Accessed 6 January 2022</a:t>
            </a:r>
            <a:r>
              <a:rPr lang="en-GB"/>
              <a:t>; 3. Asthma UK. Asthma still kills. </a:t>
            </a:r>
            <a:r>
              <a:rPr lang="en-US"/>
              <a:t>https://www.asthma.org.uk/60a27fe6/globalassets/campaigns/publications/ae-report-final-approved.pdf</a:t>
            </a:r>
            <a:r>
              <a:rPr lang="en-GB"/>
              <a:t>; 4</a:t>
            </a:r>
            <a:r>
              <a:rPr lang="en-US"/>
              <a:t>. </a:t>
            </a:r>
            <a:r>
              <a:rPr lang="en-GB"/>
              <a:t>Global Initiative for Asthma (GINA)</a:t>
            </a:r>
            <a:r>
              <a:rPr lang="en-US"/>
              <a:t>. Online appendix: Global Strategy for Asthma Management and Prevention 2019. https://ginasthma.org/wp-content/uploads/2019/07/GINA-2019-Appendix-wms.pdf; 5. National Asthma Education and Prevention Program. Expert Panel Report 3. 2007; 6. Sullivan PW, et al. J Allergy Clin Immunol 2018;141:110–116; 7. Lefebvre P, et al. J Allergy Clin Immunol 2015;136:1488–1495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F09D38A2-2255-426D-9250-BB0925DC69B8}"/>
              </a:ext>
            </a:extLst>
          </p:cNvPr>
          <p:cNvSpPr txBox="1">
            <a:spLocks/>
          </p:cNvSpPr>
          <p:nvPr/>
        </p:nvSpPr>
        <p:spPr>
          <a:xfrm>
            <a:off x="430760" y="1398226"/>
            <a:ext cx="11290354" cy="118196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216000" tIns="45720" rIns="21600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/>
              <a:t>Uncontrolled asthma can be defined as ≥1 of the following:</a:t>
            </a:r>
            <a:r>
              <a:rPr lang="en-US" sz="2400" baseline="30000"/>
              <a:t>2</a:t>
            </a:r>
          </a:p>
          <a:p>
            <a:pPr marL="271145" lvl="1" indent="-1809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/>
              <a:t>Poor symptom control: frequent symptoms or reliever use, activity limited by asthma, night waking due to asthma</a:t>
            </a:r>
            <a:endParaRPr lang="en-US" b="1">
              <a:cs typeface="Calibri"/>
            </a:endParaRPr>
          </a:p>
          <a:p>
            <a:pPr marL="271145" lvl="1" indent="-1809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/>
              <a:t>Frequent exacerbations (≥2/year) requiring OCS or serious exacerbations (≥1/year) requiring </a:t>
            </a:r>
            <a:r>
              <a:rPr lang="en-US" b="1" err="1"/>
              <a:t>hospitalisation</a:t>
            </a:r>
            <a:endParaRPr lang="en-US" b="1" err="1">
              <a:cs typeface="Calibri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52DDECB-79EC-4FFF-B28F-079DDA307379}"/>
              </a:ext>
            </a:extLst>
          </p:cNvPr>
          <p:cNvSpPr txBox="1">
            <a:spLocks/>
          </p:cNvSpPr>
          <p:nvPr/>
        </p:nvSpPr>
        <p:spPr>
          <a:xfrm>
            <a:off x="6190593" y="2701931"/>
            <a:ext cx="5530521" cy="30832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80000" tIns="180000" rIns="180000" bIns="45720" rtlCol="0" anchor="t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lvl="1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858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r>
              <a:rPr lang="en-US" sz="2200"/>
              <a:t>Among patients with severe asthma:</a:t>
            </a:r>
            <a:r>
              <a:rPr lang="en-US" sz="2200" b="0" baseline="30000"/>
              <a:t>1</a:t>
            </a:r>
            <a:endParaRPr lang="en-US" sz="1600" b="0" baseline="30000"/>
          </a:p>
          <a:p>
            <a:pPr marL="742950" lvl="1" indent="-285750">
              <a:buClr>
                <a:schemeClr val="bg2"/>
              </a:buClr>
            </a:pPr>
            <a:r>
              <a:rPr lang="en-US" sz="1700" b="1"/>
              <a:t>~40% </a:t>
            </a:r>
            <a:r>
              <a:rPr lang="en-US" sz="1700"/>
              <a:t>report </a:t>
            </a:r>
            <a:r>
              <a:rPr lang="en-US" sz="1700" b="1"/>
              <a:t>≥4 exacerbations </a:t>
            </a:r>
            <a:r>
              <a:rPr lang="en-US" sz="1700"/>
              <a:t>in a year*</a:t>
            </a:r>
          </a:p>
          <a:p>
            <a:pPr lvl="2">
              <a:buClr>
                <a:schemeClr val="bg2"/>
              </a:buClr>
            </a:pPr>
            <a:r>
              <a:rPr lang="en-US" b="1"/>
              <a:t>~57%</a:t>
            </a:r>
            <a:r>
              <a:rPr lang="en-US"/>
              <a:t> may have </a:t>
            </a:r>
            <a:r>
              <a:rPr lang="en-US" b="1"/>
              <a:t>poor asthma symptom control </a:t>
            </a:r>
            <a:r>
              <a:rPr lang="en-US"/>
              <a:t>(according to ACT or ACQ)</a:t>
            </a:r>
            <a:endParaRPr lang="en-US">
              <a:cs typeface="Calibri"/>
            </a:endParaRP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6D83C423-4F60-4DC7-9607-3295230D8903}"/>
              </a:ext>
            </a:extLst>
          </p:cNvPr>
          <p:cNvSpPr txBox="1">
            <a:spLocks/>
          </p:cNvSpPr>
          <p:nvPr/>
        </p:nvSpPr>
        <p:spPr>
          <a:xfrm>
            <a:off x="436555" y="2701931"/>
            <a:ext cx="5659446" cy="30768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0" tIns="180000" rIns="180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b="0" i="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2200" b="1"/>
              <a:t>Patients with uncontrolled asthma: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Often </a:t>
            </a:r>
            <a:r>
              <a:rPr lang="en-GB" sz="1700" b="1"/>
              <a:t>have reduced quality of life</a:t>
            </a:r>
            <a:r>
              <a:rPr lang="en-GB" sz="1700" baseline="30000"/>
              <a:t>3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May receive </a:t>
            </a:r>
            <a:r>
              <a:rPr lang="en-GB" sz="1700" b="1"/>
              <a:t>intermittent or chronic OCS</a:t>
            </a:r>
            <a:r>
              <a:rPr lang="en-GB" sz="1700"/>
              <a:t>, leading to </a:t>
            </a:r>
            <a:r>
              <a:rPr lang="en-GB" sz="1700" b="1"/>
              <a:t>adverse events and comorbidities</a:t>
            </a:r>
            <a:r>
              <a:rPr lang="en-GB" sz="1700" baseline="30000"/>
              <a:t>4–7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Have </a:t>
            </a:r>
            <a:r>
              <a:rPr lang="en-GB" sz="1700" b="1"/>
              <a:t>increased healthcare resource utilisation</a:t>
            </a:r>
            <a:r>
              <a:rPr lang="en-GB" sz="1700"/>
              <a:t>, especially with greater disease severity</a:t>
            </a:r>
            <a:r>
              <a:rPr lang="en-GB" sz="1700" baseline="30000"/>
              <a:t>3,7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700"/>
              <a:t>Have an </a:t>
            </a:r>
            <a:r>
              <a:rPr lang="en-GB" sz="1700" b="1"/>
              <a:t>increased risk of mortality</a:t>
            </a:r>
            <a:r>
              <a:rPr lang="en-GB" sz="1700" baseline="30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762798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MediaLengthInSeconds xmlns="82d58f64-ac48-4d4d-892d-553fd5842fa2" xsi:nil="true"/>
    <Keyword xmlns="44a56295-c29e-4898-8136-a54736c65b82" xsi:nil="true"/>
    <Descriptions xmlns="44a56295-c29e-4898-8136-a54736c65b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1D86FDE0-5E91-458B-82B4-87903CEEB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6AB2E4-90AD-44BB-859D-CFB0448C3AB5}">
  <ds:schemaRefs>
    <ds:schemaRef ds:uri="http://schemas.microsoft.com/office/2006/metadata/properties"/>
    <ds:schemaRef ds:uri="http://purl.org/dc/terms/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8ce686f-ec55-47ba-93ac-4e1affdd08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7D4BB1-B9D1-4C70-B46F-337B763626FD}"/>
</file>

<file path=customXml/itemProps4.xml><?xml version="1.0" encoding="utf-8"?>
<ds:datastoreItem xmlns:ds="http://schemas.openxmlformats.org/officeDocument/2006/customXml" ds:itemID="{D49077AB-3955-48B5-8DF6-FC270C62CE27}"/>
</file>

<file path=docProps/app.xml><?xml version="1.0" encoding="utf-8"?>
<Properties xmlns="http://schemas.openxmlformats.org/officeDocument/2006/extended-properties" xmlns:vt="http://schemas.openxmlformats.org/officeDocument/2006/docPropsVTypes">
  <Template>EpiCentral</Template>
  <TotalTime>19</TotalTime>
  <Words>495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Cambria</vt:lpstr>
      <vt:lpstr>1_Master</vt:lpstr>
      <vt:lpstr>Understanding the unmet needs in severe asthma</vt:lpstr>
      <vt:lpstr>Globally, unmet needs remain in asthma management despite recent advances1–4</vt:lpstr>
      <vt:lpstr>Many patients with severe asthma have  uncontrolled disease1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unmet needs in asthma</dc:title>
  <dc:creator>Honor Morris</dc:creator>
  <cp:lastModifiedBy>Arial Desscan</cp:lastModifiedBy>
  <cp:revision>2</cp:revision>
  <dcterms:created xsi:type="dcterms:W3CDTF">2021-10-14T15:44:38Z</dcterms:created>
  <dcterms:modified xsi:type="dcterms:W3CDTF">2022-10-18T13:19:22Z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Order">
    <vt:r8>558300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